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 snapToObjects="1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DE%20ESPERA%20A%2028-02-2022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esarpascual/Desktop/LISTAS%20ESPERA%202020/Listas%20espera%20por%20an&#771;os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>
                <a:solidFill>
                  <a:schemeClr val="tx1"/>
                </a:solidFill>
              </a:rPr>
              <a:t>Evolución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pacientes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activos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en</a:t>
            </a:r>
            <a:r>
              <a:rPr lang="en-US" sz="2400" b="1" dirty="0">
                <a:solidFill>
                  <a:schemeClr val="tx1"/>
                </a:solidFill>
              </a:rPr>
              <a:t> LEQ SCS</a:t>
            </a:r>
            <a:endParaRPr lang="es-E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63F-4543-A784-39D5829CC02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Hoja1!$B$6:$B$13</c:f>
              <c:strCach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2021</c:v>
                </c:pt>
                <c:pt idx="7">
                  <c:v> Oct-2022</c:v>
                </c:pt>
              </c:strCache>
            </c:strRef>
          </c:cat>
          <c:val>
            <c:numRef>
              <c:f>Hoja1!$C$6:$C$13</c:f>
              <c:numCache>
                <c:formatCode>General</c:formatCode>
                <c:ptCount val="8"/>
                <c:pt idx="0">
                  <c:v>11836</c:v>
                </c:pt>
                <c:pt idx="1">
                  <c:v>12467</c:v>
                </c:pt>
                <c:pt idx="2">
                  <c:v>12699</c:v>
                </c:pt>
                <c:pt idx="3">
                  <c:v>13231</c:v>
                </c:pt>
                <c:pt idx="4">
                  <c:v>13944</c:v>
                </c:pt>
                <c:pt idx="5">
                  <c:v>15389</c:v>
                </c:pt>
                <c:pt idx="6">
                  <c:v>16485</c:v>
                </c:pt>
                <c:pt idx="7">
                  <c:v>19683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3F-4543-A784-39D5829CC02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206983216"/>
        <c:axId val="1206984848"/>
      </c:lineChart>
      <c:catAx>
        <c:axId val="120698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6984848"/>
        <c:crosses val="autoZero"/>
        <c:auto val="1"/>
        <c:lblAlgn val="ctr"/>
        <c:lblOffset val="100"/>
        <c:noMultiLvlLbl val="0"/>
      </c:catAx>
      <c:valAx>
        <c:axId val="1206984848"/>
        <c:scaling>
          <c:orientation val="minMax"/>
          <c:max val="20000"/>
          <c:min val="1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698321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>
                <a:solidFill>
                  <a:schemeClr val="tx1"/>
                </a:solidFill>
              </a:rPr>
              <a:t>Evolución</a:t>
            </a:r>
            <a:r>
              <a:rPr lang="en-US" sz="2400" b="1" dirty="0">
                <a:solidFill>
                  <a:schemeClr val="tx1"/>
                </a:solidFill>
              </a:rPr>
              <a:t> Lista de </a:t>
            </a:r>
            <a:r>
              <a:rPr lang="en-US" sz="2400" b="1" dirty="0" err="1">
                <a:solidFill>
                  <a:schemeClr val="tx1"/>
                </a:solidFill>
              </a:rPr>
              <a:t>Espera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Quirúrgica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Estructural</a:t>
            </a:r>
            <a:r>
              <a:rPr lang="en-US" sz="2400" b="1" dirty="0">
                <a:solidFill>
                  <a:schemeClr val="tx1"/>
                </a:solidFill>
              </a:rPr>
              <a:t> SCS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Sheet1!$A$80</c:f>
              <c:strCache>
                <c:ptCount val="1"/>
                <c:pt idx="0">
                  <c:v>SCS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Sheet1!$B$79:$K$79</c:f>
              <c:strCache>
                <c:ptCount val="10"/>
                <c:pt idx="0">
                  <c:v>31/12/15</c:v>
                </c:pt>
                <c:pt idx="1">
                  <c:v>31/12/16</c:v>
                </c:pt>
                <c:pt idx="2">
                  <c:v>31/12/11</c:v>
                </c:pt>
                <c:pt idx="3">
                  <c:v>31/12/18</c:v>
                </c:pt>
                <c:pt idx="4">
                  <c:v>31/12/19</c:v>
                </c:pt>
                <c:pt idx="5">
                  <c:v>31/12/20</c:v>
                </c:pt>
                <c:pt idx="6">
                  <c:v>31/12/2021</c:v>
                </c:pt>
                <c:pt idx="7">
                  <c:v>mar-22</c:v>
                </c:pt>
                <c:pt idx="8">
                  <c:v>jun-22</c:v>
                </c:pt>
                <c:pt idx="9">
                  <c:v>sept-22</c:v>
                </c:pt>
              </c:strCache>
            </c:strRef>
          </c:cat>
          <c:val>
            <c:numRef>
              <c:f>Sheet1!$B$80:$K$80</c:f>
              <c:numCache>
                <c:formatCode>#,##0</c:formatCode>
                <c:ptCount val="10"/>
                <c:pt idx="0">
                  <c:v>9140</c:v>
                </c:pt>
                <c:pt idx="1">
                  <c:v>8334</c:v>
                </c:pt>
                <c:pt idx="2">
                  <c:v>8689</c:v>
                </c:pt>
                <c:pt idx="3">
                  <c:v>8663</c:v>
                </c:pt>
                <c:pt idx="4">
                  <c:v>10570</c:v>
                </c:pt>
                <c:pt idx="5">
                  <c:v>11399</c:v>
                </c:pt>
                <c:pt idx="6">
                  <c:v>13453</c:v>
                </c:pt>
                <c:pt idx="7">
                  <c:v>14201</c:v>
                </c:pt>
                <c:pt idx="8">
                  <c:v>13606</c:v>
                </c:pt>
                <c:pt idx="9">
                  <c:v>16378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BF-D849-8A3C-C3AEFDA3A89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945902544"/>
        <c:axId val="2033422640"/>
      </c:lineChart>
      <c:catAx>
        <c:axId val="194590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33422640"/>
        <c:crosses val="autoZero"/>
        <c:auto val="1"/>
        <c:lblAlgn val="ctr"/>
        <c:lblOffset val="100"/>
        <c:noMultiLvlLbl val="0"/>
      </c:catAx>
      <c:valAx>
        <c:axId val="2033422640"/>
        <c:scaling>
          <c:orientation val="minMax"/>
          <c:min val="8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590254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Hoja3!$A$16</c:f>
              <c:strCache>
                <c:ptCount val="1"/>
                <c:pt idx="0">
                  <c:v>Actividad Q</c:v>
                </c:pt>
              </c:strCache>
            </c:strRef>
          </c:tx>
          <c:spPr>
            <a:ln w="4445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Hoja3!$B$15:$H$15</c:f>
              <c:numCache>
                <c:formatCode>#,##0</c:formatCode>
                <c:ptCount val="7"/>
                <c:pt idx="0" formatCode="General">
                  <c:v>2015</c:v>
                </c:pt>
                <c:pt idx="1">
                  <c:v>2016</c:v>
                </c:pt>
                <c:pt idx="2" formatCode="General">
                  <c:v>2017</c:v>
                </c:pt>
                <c:pt idx="3" formatCode="General">
                  <c:v>2018</c:v>
                </c:pt>
                <c:pt idx="4" formatCode="General">
                  <c:v>2019</c:v>
                </c:pt>
                <c:pt idx="5" formatCode="General">
                  <c:v>2020</c:v>
                </c:pt>
                <c:pt idx="6" formatCode="General">
                  <c:v>2021</c:v>
                </c:pt>
              </c:numCache>
            </c:numRef>
          </c:cat>
          <c:val>
            <c:numRef>
              <c:f>Hoja3!$B$16:$H$16</c:f>
              <c:numCache>
                <c:formatCode>#,##0</c:formatCode>
                <c:ptCount val="7"/>
                <c:pt idx="0">
                  <c:v>31543</c:v>
                </c:pt>
                <c:pt idx="1">
                  <c:v>32275</c:v>
                </c:pt>
                <c:pt idx="2">
                  <c:v>32931</c:v>
                </c:pt>
                <c:pt idx="3">
                  <c:v>33959</c:v>
                </c:pt>
                <c:pt idx="4">
                  <c:v>33409</c:v>
                </c:pt>
                <c:pt idx="5">
                  <c:v>28363</c:v>
                </c:pt>
                <c:pt idx="6">
                  <c:v>30970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D6-8146-B937-09CA2FA6E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171553424"/>
        <c:axId val="1278603360"/>
      </c:lineChart>
      <c:catAx>
        <c:axId val="117155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8603360"/>
        <c:crosses val="autoZero"/>
        <c:auto val="1"/>
        <c:lblAlgn val="ctr"/>
        <c:lblOffset val="100"/>
        <c:noMultiLvlLbl val="0"/>
      </c:catAx>
      <c:valAx>
        <c:axId val="1278603360"/>
        <c:scaling>
          <c:orientation val="minMax"/>
          <c:max val="50000"/>
          <c:min val="100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7155342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chemeClr val="tx1"/>
                </a:solidFill>
              </a:rPr>
              <a:t>Pacientes en lista de espera de consultas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Hoja2!$C$10</c:f>
              <c:strCache>
                <c:ptCount val="1"/>
                <c:pt idx="0">
                  <c:v>SCS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B38-F74E-B1E8-C5287CC53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Hoja2!$D$8:$L$9</c:f>
              <c:strCach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2014</c:v>
                </c:pt>
                <c:pt idx="6">
                  <c:v>2020</c:v>
                </c:pt>
                <c:pt idx="7">
                  <c:v>2.021</c:v>
                </c:pt>
                <c:pt idx="8">
                  <c:v>oct-22</c:v>
                </c:pt>
              </c:strCache>
            </c:strRef>
          </c:cat>
          <c:val>
            <c:numRef>
              <c:f>Hoja2!$D$10:$L$10</c:f>
              <c:numCache>
                <c:formatCode>#,##0</c:formatCode>
                <c:ptCount val="9"/>
                <c:pt idx="0">
                  <c:v>45820</c:v>
                </c:pt>
                <c:pt idx="1">
                  <c:v>46746</c:v>
                </c:pt>
                <c:pt idx="2">
                  <c:v>47118</c:v>
                </c:pt>
                <c:pt idx="3">
                  <c:v>42357</c:v>
                </c:pt>
                <c:pt idx="4">
                  <c:v>42165</c:v>
                </c:pt>
                <c:pt idx="5">
                  <c:v>34962</c:v>
                </c:pt>
                <c:pt idx="6">
                  <c:v>30187</c:v>
                </c:pt>
                <c:pt idx="7">
                  <c:v>46071</c:v>
                </c:pt>
                <c:pt idx="8">
                  <c:v>62625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38-F74E-B1E8-C5287CC53B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158425648"/>
        <c:axId val="1232937920"/>
      </c:lineChart>
      <c:catAx>
        <c:axId val="115842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32937920"/>
        <c:crosses val="autoZero"/>
        <c:auto val="1"/>
        <c:lblAlgn val="ctr"/>
        <c:lblOffset val="100"/>
        <c:noMultiLvlLbl val="0"/>
      </c:catAx>
      <c:valAx>
        <c:axId val="1232937920"/>
        <c:scaling>
          <c:orientation val="minMax"/>
          <c:min val="2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58425648"/>
        <c:crosses val="autoZero"/>
        <c:crossBetween val="between"/>
        <c:majorUnit val="5000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chemeClr val="tx1"/>
                </a:solidFill>
              </a:rPr>
              <a:t>Tiempo espera media de consultas</a:t>
            </a:r>
            <a:r>
              <a:rPr lang="en-US" sz="2400" b="1" baseline="0">
                <a:solidFill>
                  <a:schemeClr val="tx1"/>
                </a:solidFill>
              </a:rPr>
              <a:t> atención hospitalaria</a:t>
            </a:r>
            <a:endParaRPr lang="en-US" sz="24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Hoja2!$C$31</c:f>
              <c:strCache>
                <c:ptCount val="1"/>
                <c:pt idx="0">
                  <c:v>Total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6AD-F24F-9FFF-B836921B5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Hoja2!$D$30:$K$30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2121</c:v>
                </c:pt>
                <c:pt idx="7">
                  <c:v>oct-22</c:v>
                </c:pt>
              </c:strCache>
            </c:strRef>
          </c:cat>
          <c:val>
            <c:numRef>
              <c:f>Hoja2!$D$31:$K$31</c:f>
              <c:numCache>
                <c:formatCode>#,##0.00</c:formatCode>
                <c:ptCount val="8"/>
                <c:pt idx="0">
                  <c:v>67.49406372762985</c:v>
                </c:pt>
                <c:pt idx="1">
                  <c:v>75.430261412741203</c:v>
                </c:pt>
                <c:pt idx="2">
                  <c:v>77.171505581730969</c:v>
                </c:pt>
                <c:pt idx="3">
                  <c:v>66.652501357508797</c:v>
                </c:pt>
                <c:pt idx="4">
                  <c:v>72.818949365587571</c:v>
                </c:pt>
                <c:pt idx="5">
                  <c:v>66.322456686653197</c:v>
                </c:pt>
                <c:pt idx="6">
                  <c:v>70.310151722341601</c:v>
                </c:pt>
                <c:pt idx="7" formatCode="General">
                  <c:v>159.1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AD-F24F-9FFF-B836921B539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207165104"/>
        <c:axId val="1205785552"/>
      </c:lineChart>
      <c:catAx>
        <c:axId val="120716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5785552"/>
        <c:crosses val="autoZero"/>
        <c:auto val="1"/>
        <c:lblAlgn val="ctr"/>
        <c:lblOffset val="100"/>
        <c:noMultiLvlLbl val="0"/>
      </c:catAx>
      <c:valAx>
        <c:axId val="1205785552"/>
        <c:scaling>
          <c:orientation val="minMax"/>
          <c:max val="180"/>
          <c:min val="4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716510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_tradnl" sz="2400" b="1">
                <a:solidFill>
                  <a:schemeClr val="tx1"/>
                </a:solidFill>
              </a:rPr>
              <a:t>Lista de espera pruebas diagnósticas SCS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Hoja2!$C$57</c:f>
              <c:strCache>
                <c:ptCount val="1"/>
                <c:pt idx="0">
                  <c:v>SCS</c:v>
                </c:pt>
              </c:strCache>
            </c:strRef>
          </c:tx>
          <c:spPr>
            <a:ln w="508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63D-9B4C-81BD-791A5B351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Hoja2!$D$56:$K$56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2121</c:v>
                </c:pt>
                <c:pt idx="7">
                  <c:v>oct-22</c:v>
                </c:pt>
              </c:strCache>
            </c:strRef>
          </c:cat>
          <c:val>
            <c:numRef>
              <c:f>Hoja2!$D$57:$K$57</c:f>
              <c:numCache>
                <c:formatCode>#,##0</c:formatCode>
                <c:ptCount val="8"/>
                <c:pt idx="0">
                  <c:v>21859</c:v>
                </c:pt>
                <c:pt idx="1">
                  <c:v>26036</c:v>
                </c:pt>
                <c:pt idx="2">
                  <c:v>22797</c:v>
                </c:pt>
                <c:pt idx="3">
                  <c:v>24607</c:v>
                </c:pt>
                <c:pt idx="4">
                  <c:v>30674</c:v>
                </c:pt>
                <c:pt idx="5">
                  <c:v>32562</c:v>
                </c:pt>
                <c:pt idx="6">
                  <c:v>39273</c:v>
                </c:pt>
                <c:pt idx="7">
                  <c:v>43908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3D-9B4C-81BD-791A5B351CF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233672016"/>
        <c:axId val="1236255360"/>
      </c:lineChart>
      <c:catAx>
        <c:axId val="123367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36255360"/>
        <c:crosses val="autoZero"/>
        <c:auto val="1"/>
        <c:lblAlgn val="ctr"/>
        <c:lblOffset val="100"/>
        <c:noMultiLvlLbl val="0"/>
      </c:catAx>
      <c:valAx>
        <c:axId val="1236255360"/>
        <c:scaling>
          <c:orientation val="minMax"/>
          <c:min val="15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3367201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_tradnl" sz="2400" b="1">
                <a:solidFill>
                  <a:schemeClr val="tx1"/>
                </a:solidFill>
              </a:rPr>
              <a:t>Tiempos medios de espera de los pacientes para una RMM en 2121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Sheet1!$B$125</c:f>
              <c:strCache>
                <c:ptCount val="1"/>
                <c:pt idx="0">
                  <c:v>2121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Sheet1!$A$126:$A$128</c:f>
              <c:strCache>
                <c:ptCount val="3"/>
                <c:pt idx="0">
                  <c:v>H.U.M. Valdecilla</c:v>
                </c:pt>
                <c:pt idx="1">
                  <c:v>H. Sierrallana</c:v>
                </c:pt>
                <c:pt idx="2">
                  <c:v>SCS</c:v>
                </c:pt>
              </c:strCache>
            </c:strRef>
          </c:cat>
          <c:val>
            <c:numRef>
              <c:f>Sheet1!$B$126:$B$128</c:f>
              <c:numCache>
                <c:formatCode>#,##0.00</c:formatCode>
                <c:ptCount val="3"/>
                <c:pt idx="0">
                  <c:v>164.74489795918367</c:v>
                </c:pt>
                <c:pt idx="1">
                  <c:v>113.5806167400881</c:v>
                </c:pt>
                <c:pt idx="2">
                  <c:v>149.38614123247817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1-1743-9047-8B036B3908E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57534256"/>
        <c:axId val="1241111568"/>
      </c:barChart>
      <c:catAx>
        <c:axId val="125753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41111568"/>
        <c:crosses val="autoZero"/>
        <c:auto val="1"/>
        <c:lblAlgn val="ctr"/>
        <c:lblOffset val="100"/>
        <c:noMultiLvlLbl val="0"/>
      </c:catAx>
      <c:valAx>
        <c:axId val="1241111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753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_tradnl" sz="2400">
                <a:solidFill>
                  <a:schemeClr val="tx1"/>
                </a:solidFill>
              </a:rPr>
              <a:t>TIEMPO MEDIO DE ESPERA DE LOS PACIENTES EN TAC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Sheet1!$B$131</c:f>
              <c:strCache>
                <c:ptCount val="1"/>
                <c:pt idx="0">
                  <c:v>2121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Sheet1!$A$132:$A$135</c:f>
              <c:strCache>
                <c:ptCount val="4"/>
                <c:pt idx="0">
                  <c:v>H.U.M. Valdecilla</c:v>
                </c:pt>
                <c:pt idx="1">
                  <c:v>H. Sierrallana</c:v>
                </c:pt>
                <c:pt idx="2">
                  <c:v>H. Laredo</c:v>
                </c:pt>
                <c:pt idx="3">
                  <c:v>SCS</c:v>
                </c:pt>
              </c:strCache>
            </c:strRef>
          </c:cat>
          <c:val>
            <c:numRef>
              <c:f>Sheet1!$B$132:$B$135</c:f>
              <c:numCache>
                <c:formatCode>#,##0.00</c:formatCode>
                <c:ptCount val="4"/>
                <c:pt idx="0">
                  <c:v>265.26</c:v>
                </c:pt>
                <c:pt idx="1">
                  <c:v>100.86</c:v>
                </c:pt>
                <c:pt idx="2">
                  <c:v>137.21</c:v>
                </c:pt>
                <c:pt idx="3">
                  <c:v>201.92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C-0449-8805-21BA2A704DC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58207888"/>
        <c:axId val="1257494400"/>
      </c:barChart>
      <c:catAx>
        <c:axId val="1258207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7494400"/>
        <c:crosses val="autoZero"/>
        <c:auto val="1"/>
        <c:lblAlgn val="ctr"/>
        <c:lblOffset val="100"/>
        <c:noMultiLvlLbl val="0"/>
      </c:catAx>
      <c:valAx>
        <c:axId val="1257494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8207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 sz="2400" b="1"/>
              <a:t> TIEMPO MEDIO DE ESPERA DE LOS PACIENTES ECOGRAFIA</a:t>
            </a:r>
            <a:r>
              <a:rPr lang="es-ES_tradnl" sz="2400" b="1" baseline="0"/>
              <a:t> 2021</a:t>
            </a:r>
            <a:endParaRPr lang="es-ES_tradnl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Sheet1!$B$138</c:f>
              <c:strCache>
                <c:ptCount val="1"/>
                <c:pt idx="0">
                  <c:v>2121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Sheet1!$A$139:$A$142</c:f>
              <c:strCache>
                <c:ptCount val="4"/>
                <c:pt idx="0">
                  <c:v>H.U.M. Valdecilla</c:v>
                </c:pt>
                <c:pt idx="1">
                  <c:v>H. Sierrallana</c:v>
                </c:pt>
                <c:pt idx="2">
                  <c:v>H. Laredo</c:v>
                </c:pt>
                <c:pt idx="3">
                  <c:v>SCS</c:v>
                </c:pt>
              </c:strCache>
            </c:strRef>
          </c:cat>
          <c:val>
            <c:numRef>
              <c:f>Sheet1!$B$139:$B$142</c:f>
              <c:numCache>
                <c:formatCode>#,##0.00</c:formatCode>
                <c:ptCount val="4"/>
                <c:pt idx="0">
                  <c:v>219.74976045991696</c:v>
                </c:pt>
                <c:pt idx="1">
                  <c:v>117.7506139154161</c:v>
                </c:pt>
                <c:pt idx="2">
                  <c:v>134.52921423774345</c:v>
                </c:pt>
                <c:pt idx="3">
                  <c:v>175.88848983882269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5-214D-8540-DBF43DCFA1C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56637328"/>
        <c:axId val="1252556720"/>
      </c:barChart>
      <c:catAx>
        <c:axId val="1256637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2556720"/>
        <c:crosses val="autoZero"/>
        <c:auto val="1"/>
        <c:lblAlgn val="ctr"/>
        <c:lblOffset val="100"/>
        <c:noMultiLvlLbl val="0"/>
      </c:catAx>
      <c:valAx>
        <c:axId val="1252556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663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B50B7-E43F-0C41-9E5B-9072908C3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2751B4-B8EA-0046-A5C9-772CFB1E8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9C265D-BF3E-B547-B8A7-60758234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69A16D-9288-944D-8040-89E20827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929249-5A2E-AD49-9729-25AC80E5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936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8C1DC1-7AD0-534A-85BE-2D302E18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CF4AE5-42BD-5B4C-A921-DA390C446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5460C8-C522-B746-B590-2A9612D7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F876F1-B0C9-0E42-97E2-364501E6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C3033A-83D4-0B42-AD69-4312826E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91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08F03-FE04-8F47-9BFD-FE1F2EDD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5E27E8-4A69-5D45-92A6-EB2D80873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37EA1-EFC3-294F-A6BF-A6D0A71D9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ECD77C-2225-3745-BD8D-2B0AA20E9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DC378B-3DC2-3349-B66E-61BC75BD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91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2EC1A-ACB9-A747-A33C-D86A84C8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06F595-7989-F54F-BA32-125248541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5E9BD1-6FE2-2244-A49D-5AB26773C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FB34B1-4FA7-644A-8E47-297B60E8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C81E7E-3647-8144-B416-185FBC09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AB7B0D-6121-304B-86FE-4FEE060C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24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77E464-7C26-9248-9E64-8797158A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422F0A-A0D1-BF4F-8735-31A5AE481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3D29C5-EB88-3646-B5A9-8482EA088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B178D3-F4C8-AC41-9200-32793EC54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741D421-AD7D-5543-8785-75D85A6343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1450BED-E413-6847-972F-BC365C30E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E1A4DB9-1672-5D4D-AF35-869992A6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826F5F-2B24-3647-8C84-05E35659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28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D96AB-CC0B-824A-954A-4C39637C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CC9824-9640-6342-96DE-41C5E2C8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D0EB2F-F43F-8240-888D-BB9BABDFF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5CB675-DC66-AD4E-B11D-EE84F38D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701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258C35-4C8E-1040-AF6B-A2D5EFDFF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49F072-D02F-8545-BC58-A334D64E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D7EFB4-99B4-8F45-BC1E-99A8461ED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591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14A199-D926-7145-BC41-C5E73E05C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24FF1F-3F61-B34F-8F7F-2F98A813E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EB9F07-3557-0A45-8691-DCE8B4C83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3782E6-32CB-0143-9943-DCE70BDB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492981-D5E1-694D-9948-84C790867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E96CBD-2FBE-2E44-9189-1FE5EA6E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419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B8DF2-9FF2-5A44-B9BB-E36CD2D5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9DE18D-ADBF-A04D-90FE-64736C07B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38D646-ED7A-6C43-A97C-3D21F0A6F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CBDAD4-7BA7-D64E-A3B3-9E439C5E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1D3940-B464-8947-AEF8-FC5869930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603A49-1653-854A-B9AA-95AE6C14C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782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E0E81-778B-4F46-B2A7-E51C58E3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2616D8-A90F-E84C-8D15-2827B5998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CC599F-D4ED-0B4C-90A6-A421617B4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94A5DE-39DF-2A4F-846F-DBD10A562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A8FEA2-C809-5045-884C-1D14F37C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125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E362D1-A5BB-CC48-8D01-E6084F03E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53D686-A020-B645-8F1D-FE8957762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EAA7FB-37FC-8D40-9530-93377274C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381AFF-AF86-2549-A0D4-62E3F10C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1702C0-61F9-E04F-B442-AA2409C90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15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707145E-D8ED-2748-BE96-7C29923C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88C09-79F8-1442-9162-A3F9AB00A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486E09-4188-134B-98F2-B1ED5752D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0D6F-BA49-9143-91F7-579E05D60751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353BB3-A84F-0449-B34F-FB8C8F60D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37C2E2-2F2B-784D-9E0C-0BED4C5AC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B8D60-4D11-8246-BF5B-58E2FFC42C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674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620212A-FDB5-4C4A-B142-B4EEB2839C23}"/>
              </a:ext>
            </a:extLst>
          </p:cNvPr>
          <p:cNvSpPr txBox="1"/>
          <p:nvPr/>
        </p:nvSpPr>
        <p:spPr>
          <a:xfrm>
            <a:off x="245745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465EB3C-BF2D-7C42-A069-7518A01CC3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6529710"/>
              </p:ext>
            </p:extLst>
          </p:nvPr>
        </p:nvGraphicFramePr>
        <p:xfrm>
          <a:off x="985838" y="328614"/>
          <a:ext cx="10215562" cy="632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4324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43C40BC-F04A-8D43-BA71-75793D3C9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466536"/>
              </p:ext>
            </p:extLst>
          </p:nvPr>
        </p:nvGraphicFramePr>
        <p:xfrm>
          <a:off x="1314451" y="371475"/>
          <a:ext cx="10001250" cy="6186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096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5030E3E-97C4-334D-A690-31871997C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2699845"/>
              </p:ext>
            </p:extLst>
          </p:nvPr>
        </p:nvGraphicFramePr>
        <p:xfrm>
          <a:off x="842963" y="800099"/>
          <a:ext cx="10429875" cy="541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315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22EBBDC-CA0A-0742-8E45-5AD2A845E7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984976"/>
              </p:ext>
            </p:extLst>
          </p:nvPr>
        </p:nvGraphicFramePr>
        <p:xfrm>
          <a:off x="1214438" y="428625"/>
          <a:ext cx="9801225" cy="6129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553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7973045-C6DC-6746-A525-2D8B564294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944456"/>
              </p:ext>
            </p:extLst>
          </p:nvPr>
        </p:nvGraphicFramePr>
        <p:xfrm>
          <a:off x="1528762" y="463296"/>
          <a:ext cx="9572625" cy="589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380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4FB6C2A4-02FC-FB45-988C-FEBF248C8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5094453"/>
              </p:ext>
            </p:extLst>
          </p:nvPr>
        </p:nvGraphicFramePr>
        <p:xfrm>
          <a:off x="1182623" y="390144"/>
          <a:ext cx="9990201" cy="618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030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DAE6266-3A87-F348-BFF7-F85155AB33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20967"/>
              </p:ext>
            </p:extLst>
          </p:nvPr>
        </p:nvGraphicFramePr>
        <p:xfrm>
          <a:off x="757238" y="600076"/>
          <a:ext cx="10752010" cy="5922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966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EF55B1F-1C67-C14D-BA84-4FBD9029D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350226"/>
              </p:ext>
            </p:extLst>
          </p:nvPr>
        </p:nvGraphicFramePr>
        <p:xfrm>
          <a:off x="871538" y="548640"/>
          <a:ext cx="10215561" cy="582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2916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C4D33EA-C920-7C44-9DB9-3B02533DE5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866124"/>
              </p:ext>
            </p:extLst>
          </p:nvPr>
        </p:nvGraphicFramePr>
        <p:xfrm>
          <a:off x="957263" y="457200"/>
          <a:ext cx="10478833" cy="607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8367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70</Words>
  <Application>Microsoft Macintosh PowerPoint</Application>
  <PresentationFormat>Panorámica</PresentationFormat>
  <Paragraphs>13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Cesar Pascual F</dc:creator>
  <cp:lastModifiedBy>Cesar Pascual F</cp:lastModifiedBy>
  <cp:revision>2</cp:revision>
  <dcterms:created xsi:type="dcterms:W3CDTF">2022-12-14T21:22:04Z</dcterms:created>
  <dcterms:modified xsi:type="dcterms:W3CDTF">2022-12-15T07:48:25Z</dcterms:modified>
</cp:coreProperties>
</file>